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5143500" cx="9144000"/>
  <p:notesSz cx="6858000" cy="9144000"/>
  <p:embeddedFontLst>
    <p:embeddedFont>
      <p:font typeface="Roboto"/>
      <p:regular r:id="rId25"/>
      <p:bold r:id="rId26"/>
      <p:italic r:id="rId27"/>
      <p:boldItalic r:id="rId28"/>
    </p:embeddedFont>
    <p:embeddedFont>
      <p:font typeface="Montserrat"/>
      <p:regular r:id="rId29"/>
      <p:bold r:id="rId30"/>
      <p:italic r:id="rId31"/>
      <p:boldItalic r:id="rId32"/>
    </p:embeddedFont>
    <p:embeddedFont>
      <p:font typeface="Lato"/>
      <p:regular r:id="rId33"/>
      <p:bold r:id="rId34"/>
      <p:italic r:id="rId35"/>
      <p:bold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-bold.fntdata"/><Relationship Id="rId25" Type="http://schemas.openxmlformats.org/officeDocument/2006/relationships/font" Target="fonts/Roboto-regular.fntdata"/><Relationship Id="rId28" Type="http://schemas.openxmlformats.org/officeDocument/2006/relationships/font" Target="fonts/Roboto-boldItalic.fntdata"/><Relationship Id="rId27" Type="http://schemas.openxmlformats.org/officeDocument/2006/relationships/font" Target="fonts/Robo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Montserrat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Montserrat-italic.fntdata"/><Relationship Id="rId30" Type="http://schemas.openxmlformats.org/officeDocument/2006/relationships/font" Target="fonts/Montserrat-bold.fntdata"/><Relationship Id="rId11" Type="http://schemas.openxmlformats.org/officeDocument/2006/relationships/slide" Target="slides/slide6.xml"/><Relationship Id="rId33" Type="http://schemas.openxmlformats.org/officeDocument/2006/relationships/font" Target="fonts/Lato-regular.fntdata"/><Relationship Id="rId10" Type="http://schemas.openxmlformats.org/officeDocument/2006/relationships/slide" Target="slides/slide5.xml"/><Relationship Id="rId32" Type="http://schemas.openxmlformats.org/officeDocument/2006/relationships/font" Target="fonts/Montserrat-boldItalic.fntdata"/><Relationship Id="rId13" Type="http://schemas.openxmlformats.org/officeDocument/2006/relationships/slide" Target="slides/slide8.xml"/><Relationship Id="rId35" Type="http://schemas.openxmlformats.org/officeDocument/2006/relationships/font" Target="fonts/Lato-italic.fntdata"/><Relationship Id="rId12" Type="http://schemas.openxmlformats.org/officeDocument/2006/relationships/slide" Target="slides/slide7.xml"/><Relationship Id="rId34" Type="http://schemas.openxmlformats.org/officeDocument/2006/relationships/font" Target="fonts/Lato-bold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36" Type="http://schemas.openxmlformats.org/officeDocument/2006/relationships/font" Target="fonts/Lato-bold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63e84718e0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63e84718e0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f52b192f37_0_5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f52b192f37_0_5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f52b192f37_0_5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f52b192f37_0_5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63f016d9f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63f016d9f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63ccbfbe30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63ccbfbe30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63f016d9f2_1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63f016d9f2_1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f52b192f37_0_6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f52b192f37_0_6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f52b192f37_0_5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f52b192f37_0_5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f52b192f37_0_6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f52b192f37_0_6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63ccbfbe30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63ccbfbe30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63e84718e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63e84718e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f52b192f37_0_6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f52b192f37_0_6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f52b192f37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f52b192f37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f52b192f37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f52b192f37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f52b192f37_0_1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f52b192f37_0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f52b192f37_0_2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f52b192f37_0_2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f52b192f37_0_3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f52b192f37_0_3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f52b192f37_0_3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f52b192f37_0_3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f52b192f37_0_4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f52b192f37_0_4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fmla="val 0" name="adj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fmla="val 58774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5" name="Google Shape;125;p11"/>
          <p:cNvSpPr txBox="1"/>
          <p:nvPr>
            <p:ph hasCustomPrompt="1" type="title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/>
          <p:nvPr>
            <p:ph idx="1" type="body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7" name="Google Shape;12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Google Shape;21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" name="Google Shape;39;p3"/>
          <p:cNvSpPr txBox="1"/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0" name="Google Shape;40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Google Shape;43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6" name="Google Shape;46;p4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7" name="Google Shape;4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3" name="Google Shape;53;p5"/>
          <p:cNvSpPr txBox="1"/>
          <p:nvPr>
            <p:ph idx="1" type="body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5"/>
          <p:cNvSpPr txBox="1"/>
          <p:nvPr>
            <p:ph idx="2" type="body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" name="Google Shape;60;p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1" name="Google Shape;6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7"/>
          <p:cNvSpPr txBox="1"/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7" name="Google Shape;67;p7"/>
          <p:cNvSpPr txBox="1"/>
          <p:nvPr>
            <p:ph idx="1" type="body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8" name="Google Shape;6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" name="Google Shape;89;p8"/>
          <p:cNvSpPr txBox="1"/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0" name="Google Shape;9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9"/>
          <p:cNvSpPr txBox="1"/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6" name="Google Shape;96;p9"/>
          <p:cNvSpPr txBox="1"/>
          <p:nvPr>
            <p:ph idx="1" type="subTitle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97" name="Google Shape;97;p9"/>
          <p:cNvSpPr txBox="1"/>
          <p:nvPr>
            <p:ph idx="2" type="body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10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4" name="Google Shape;10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focus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9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0.png"/><Relationship Id="rId4" Type="http://schemas.openxmlformats.org/officeDocument/2006/relationships/image" Target="../media/image1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Relationship Id="rId4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jpg"/><Relationship Id="rId4" Type="http://schemas.openxmlformats.org/officeDocument/2006/relationships/image" Target="../media/image1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g"/><Relationship Id="rId4" Type="http://schemas.openxmlformats.org/officeDocument/2006/relationships/image" Target="../media/image13.jpg"/><Relationship Id="rId5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"/>
          <p:cNvSpPr txBox="1"/>
          <p:nvPr>
            <p:ph type="ctrTitle"/>
          </p:nvPr>
        </p:nvSpPr>
        <p:spPr>
          <a:xfrm>
            <a:off x="966925" y="0"/>
            <a:ext cx="7905900" cy="169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700">
                <a:latin typeface="Times New Roman"/>
                <a:ea typeface="Times New Roman"/>
                <a:cs typeface="Times New Roman"/>
                <a:sym typeface="Times New Roman"/>
              </a:rPr>
              <a:t>СОВРЕМЕННАЯ СПЕЦТЕХНИКА ДЛЯ ПЕРЕВОЗКИ ЛОМА: </a:t>
            </a:r>
            <a:endParaRPr b="1" sz="3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100">
                <a:latin typeface="Times New Roman"/>
                <a:ea typeface="Times New Roman"/>
                <a:cs typeface="Times New Roman"/>
                <a:sym typeface="Times New Roman"/>
              </a:rPr>
              <a:t>Четырехосный ломовоз, Z-образный манипулятор на базе Volvo</a:t>
            </a:r>
            <a:endParaRPr b="1" sz="43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2"/>
          <p:cNvSpPr txBox="1"/>
          <p:nvPr>
            <p:ph type="title"/>
          </p:nvPr>
        </p:nvSpPr>
        <p:spPr>
          <a:xfrm>
            <a:off x="1310925" y="528025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chemeClr val="dk1"/>
                </a:solidFill>
              </a:rPr>
              <a:t>ГРУЗОПОДЪЕМНОСТЬ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191" name="Google Shape;191;p22"/>
          <p:cNvSpPr txBox="1"/>
          <p:nvPr>
            <p:ph idx="1" type="body"/>
          </p:nvPr>
        </p:nvSpPr>
        <p:spPr>
          <a:xfrm>
            <a:off x="1237375" y="1611550"/>
            <a:ext cx="7572300" cy="3004200"/>
          </a:xfrm>
          <a:prstGeom prst="rect">
            <a:avLst/>
          </a:prstGeom>
          <a:ln cap="flat" cmpd="sng" w="9525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rgbClr val="000000"/>
                </a:solidFill>
              </a:rPr>
              <a:t>Ломовоз на шасси 6540</a:t>
            </a:r>
            <a:endParaRPr b="1" sz="2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rgbClr val="000000"/>
                </a:solidFill>
              </a:rPr>
              <a:t>-Масса ТС в снаряженном состоянии: 15 765 кг</a:t>
            </a:r>
            <a:endParaRPr b="1" sz="1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rgbClr val="000000"/>
                </a:solidFill>
              </a:rPr>
              <a:t>-Разрешенная максимальная масса: 27 614 кг</a:t>
            </a:r>
            <a:endParaRPr b="1" sz="1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ru" sz="1800">
                <a:solidFill>
                  <a:srgbClr val="000000"/>
                </a:solidFill>
              </a:rPr>
              <a:t>-Полезная грузоподъемность до </a:t>
            </a:r>
            <a:r>
              <a:rPr b="1" lang="ru" sz="1900">
                <a:solidFill>
                  <a:srgbClr val="000000"/>
                </a:solidFill>
              </a:rPr>
              <a:t>11 849 кг</a:t>
            </a:r>
            <a:endParaRPr b="1" sz="19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3"/>
          <p:cNvSpPr txBox="1"/>
          <p:nvPr>
            <p:ph type="title"/>
          </p:nvPr>
        </p:nvSpPr>
        <p:spPr>
          <a:xfrm>
            <a:off x="1297525" y="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ru" sz="2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Z-образный манипулятор на базе </a:t>
            </a:r>
            <a:r>
              <a:rPr b="1" lang="ru" sz="26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Volvo с КМУ Palfinger</a:t>
            </a:r>
            <a:endParaRPr b="1" sz="260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/>
          </a:p>
        </p:txBody>
      </p:sp>
      <p:sp>
        <p:nvSpPr>
          <p:cNvPr id="197" name="Google Shape;197;p23"/>
          <p:cNvSpPr txBox="1"/>
          <p:nvPr>
            <p:ph idx="1" type="body"/>
          </p:nvPr>
        </p:nvSpPr>
        <p:spPr>
          <a:xfrm>
            <a:off x="362600" y="1258675"/>
            <a:ext cx="43113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Надежные и долговечные грузовые автомобили Volvo с КМУ Palfinger существенно облегчают и упрощают трудоемкие задачи по погрузке и транспортировке лома на большие расстояния, ускоряют исполнение работ и делают их безопасными даже в условиях ограниченного пространства. Volvo с кран-манипуляторов </a:t>
            </a:r>
            <a:endParaRPr b="1" sz="180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b="1"/>
          </a:p>
        </p:txBody>
      </p:sp>
      <p:sp>
        <p:nvSpPr>
          <p:cNvPr id="198" name="Google Shape;198;p23"/>
          <p:cNvSpPr txBox="1"/>
          <p:nvPr>
            <p:ph idx="2" type="body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99" name="Google Shape;19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3225" y="1236825"/>
            <a:ext cx="3566683" cy="3572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4"/>
          <p:cNvSpPr txBox="1"/>
          <p:nvPr>
            <p:ph type="ctrTitle"/>
          </p:nvPr>
        </p:nvSpPr>
        <p:spPr>
          <a:xfrm>
            <a:off x="3009900" y="321100"/>
            <a:ext cx="5557200" cy="170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ru" sz="1600"/>
              <a:t>  </a:t>
            </a:r>
            <a:r>
              <a:rPr b="1" lang="ru" sz="2000"/>
              <a:t>  </a:t>
            </a:r>
            <a:r>
              <a:rPr b="1" lang="ru" sz="2000">
                <a:solidFill>
                  <a:srgbClr val="000000"/>
                </a:solidFill>
              </a:rPr>
              <a:t> </a:t>
            </a:r>
            <a:r>
              <a:rPr b="1" lang="ru" sz="19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 изготовлении ломовозных самосвальных  полуприцепов на 45 куб.м. было учтено рабочее расстояние для последующей установки КМУ</a:t>
            </a:r>
            <a:endParaRPr b="1" sz="19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1600">
              <a:solidFill>
                <a:srgbClr val="000000"/>
              </a:solidFill>
            </a:endParaRPr>
          </a:p>
        </p:txBody>
      </p:sp>
      <p:pic>
        <p:nvPicPr>
          <p:cNvPr id="205" name="Google Shape;20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571750"/>
            <a:ext cx="8839204" cy="2541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617950"/>
            <a:ext cx="8839204" cy="2617630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25"/>
          <p:cNvSpPr txBox="1"/>
          <p:nvPr/>
        </p:nvSpPr>
        <p:spPr>
          <a:xfrm>
            <a:off x="1460650" y="486875"/>
            <a:ext cx="7390800" cy="5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latin typeface="Lato"/>
                <a:ea typeface="Lato"/>
                <a:cs typeface="Lato"/>
                <a:sym typeface="Lato"/>
              </a:rPr>
              <a:t>МОНТАЖНАЯ ЗОНА КРАНОМАНИПУЛЯТОРНОЙ УСТАНОВКИ</a:t>
            </a:r>
            <a:endParaRPr b="1" sz="18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6"/>
          <p:cNvSpPr txBox="1"/>
          <p:nvPr/>
        </p:nvSpPr>
        <p:spPr>
          <a:xfrm>
            <a:off x="281250" y="1289200"/>
            <a:ext cx="8581500" cy="34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ru" sz="1350">
                <a:solidFill>
                  <a:srgbClr val="1B1B1B"/>
                </a:solidFill>
                <a:highlight>
                  <a:srgbClr val="FFFFFF"/>
                </a:highlight>
              </a:rPr>
              <a:t>Манипулятор для </a:t>
            </a:r>
            <a:r>
              <a:rPr b="1" lang="ru" sz="1350">
                <a:solidFill>
                  <a:srgbClr val="1B1B1B"/>
                </a:solidFill>
                <a:highlight>
                  <a:srgbClr val="FFFFFF"/>
                </a:highlight>
              </a:rPr>
              <a:t>лома PALFINGER EPSILON M110 Z 96 </a:t>
            </a:r>
            <a:r>
              <a:rPr b="1" lang="ru" sz="1350">
                <a:solidFill>
                  <a:srgbClr val="1B1B1B"/>
                </a:solidFill>
                <a:highlight>
                  <a:srgbClr val="FFFFFF"/>
                </a:highlight>
              </a:rPr>
              <a:t>имеет  Z-образную, поперечную (относительно лесовоза) схему складывания.  Применяется для погрузки и разгрузки металлолома, сыпучих материалов и строительного мусора, обеспечивая грузовой момент 97 кНм и максимальный вылет стрелы до 9,6 м. </a:t>
            </a:r>
            <a:endParaRPr b="1" sz="1350">
              <a:solidFill>
                <a:srgbClr val="1B1B1B"/>
              </a:solidFill>
              <a:highlight>
                <a:srgbClr val="FFFFFF"/>
              </a:highlight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1B1B1B"/>
              </a:buClr>
              <a:buSzPts val="1600"/>
              <a:buChar char="●"/>
            </a:pPr>
            <a:r>
              <a:rPr b="1" lang="ru" sz="1350">
                <a:solidFill>
                  <a:srgbClr val="1B1B1B"/>
                </a:solidFill>
                <a:highlight>
                  <a:srgbClr val="FFFFFF"/>
                </a:highlight>
              </a:rPr>
              <a:t>Срок службы металлоконструкции гидроманипулятора 15 лет.</a:t>
            </a:r>
            <a:endParaRPr b="1" sz="1350">
              <a:solidFill>
                <a:srgbClr val="1B1B1B"/>
              </a:solidFill>
              <a:highlight>
                <a:srgbClr val="FFFFFF"/>
              </a:highlight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1600"/>
              <a:buChar char="●"/>
            </a:pPr>
            <a:r>
              <a:rPr b="1" lang="ru" sz="1350">
                <a:solidFill>
                  <a:srgbClr val="1B1B1B"/>
                </a:solidFill>
                <a:highlight>
                  <a:srgbClr val="FFFFFF"/>
                </a:highlight>
              </a:rPr>
              <a:t>Рабочие температуры от -40 до +40.</a:t>
            </a:r>
            <a:endParaRPr b="1" sz="1350">
              <a:solidFill>
                <a:srgbClr val="1B1B1B"/>
              </a:solidFill>
              <a:highlight>
                <a:srgbClr val="FFFFFF"/>
              </a:highlight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1600"/>
              <a:buChar char="●"/>
            </a:pPr>
            <a:r>
              <a:rPr b="1" lang="ru" sz="1350">
                <a:solidFill>
                  <a:srgbClr val="1B1B1B"/>
                </a:solidFill>
                <a:highlight>
                  <a:srgbClr val="FFFFFF"/>
                </a:highlight>
              </a:rPr>
              <a:t>Лакокрасочное покрытие, устойчивое к химическому и физическому воздействию.</a:t>
            </a:r>
            <a:endParaRPr b="1" sz="1350">
              <a:solidFill>
                <a:srgbClr val="1B1B1B"/>
              </a:solidFill>
              <a:highlight>
                <a:srgbClr val="FFFFFF"/>
              </a:highlight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1600"/>
              <a:buChar char="●"/>
            </a:pPr>
            <a:r>
              <a:rPr b="1" lang="ru" sz="1350">
                <a:solidFill>
                  <a:srgbClr val="1B1B1B"/>
                </a:solidFill>
                <a:highlight>
                  <a:srgbClr val="FFFFFF"/>
                </a:highlight>
              </a:rPr>
              <a:t>Литое основание колонны, обеспечивающее высокую надежность гидроманипулятора.</a:t>
            </a:r>
            <a:endParaRPr b="1" sz="1350">
              <a:solidFill>
                <a:srgbClr val="1B1B1B"/>
              </a:solidFill>
              <a:highlight>
                <a:srgbClr val="FFFFFF"/>
              </a:highlight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1600"/>
              <a:buChar char="●"/>
            </a:pPr>
            <a:r>
              <a:rPr b="1" lang="ru" sz="1350">
                <a:solidFill>
                  <a:srgbClr val="1B1B1B"/>
                </a:solidFill>
                <a:highlight>
                  <a:srgbClr val="FFFFFF"/>
                </a:highlight>
              </a:rPr>
              <a:t>Рукава высокого давления (РВД) расположены внутри металлоконструкции гидроманипулятора, что исключает возможность их повреждения.</a:t>
            </a:r>
            <a:endParaRPr b="1" sz="1350">
              <a:solidFill>
                <a:srgbClr val="1B1B1B"/>
              </a:solidFill>
              <a:highlight>
                <a:srgbClr val="FFFFFF"/>
              </a:highlight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1600"/>
              <a:buChar char="●"/>
            </a:pPr>
            <a:r>
              <a:rPr b="1" lang="ru" sz="1350">
                <a:solidFill>
                  <a:srgbClr val="1B1B1B"/>
                </a:solidFill>
                <a:highlight>
                  <a:srgbClr val="FFFFFF"/>
                </a:highlight>
              </a:rPr>
              <a:t>Увеличенная грузоподъёмность за счёт рычажной подвески основной стрелы.</a:t>
            </a:r>
            <a:endParaRPr b="1" sz="1350">
              <a:solidFill>
                <a:srgbClr val="1B1B1B"/>
              </a:solidFill>
              <a:highlight>
                <a:srgbClr val="FFFFFF"/>
              </a:highlight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1600"/>
              <a:buChar char="●"/>
            </a:pPr>
            <a:r>
              <a:rPr b="1" lang="ru" sz="1350">
                <a:solidFill>
                  <a:srgbClr val="1B1B1B"/>
                </a:solidFill>
                <a:highlight>
                  <a:srgbClr val="FFFFFF"/>
                </a:highlight>
              </a:rPr>
              <a:t>Простота в эксплуатации и обслуживании.</a:t>
            </a:r>
            <a:endParaRPr b="1" sz="1350">
              <a:solidFill>
                <a:srgbClr val="1B1B1B"/>
              </a:solidFill>
              <a:highlight>
                <a:srgbClr val="FFFFFF"/>
              </a:highlight>
            </a:endParaRPr>
          </a:p>
        </p:txBody>
      </p:sp>
      <p:sp>
        <p:nvSpPr>
          <p:cNvPr id="217" name="Google Shape;217;p26"/>
          <p:cNvSpPr txBox="1"/>
          <p:nvPr/>
        </p:nvSpPr>
        <p:spPr>
          <a:xfrm>
            <a:off x="1293900" y="501550"/>
            <a:ext cx="66294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500"/>
              </a:spcAft>
              <a:buNone/>
            </a:pPr>
            <a:r>
              <a:rPr b="1" lang="ru" sz="2850">
                <a:solidFill>
                  <a:srgbClr val="1B1B1B"/>
                </a:solidFill>
                <a:highlight>
                  <a:srgbClr val="FFFFFF"/>
                </a:highlight>
              </a:rPr>
              <a:t>PALFINGER EPSILON M110 Z 96</a:t>
            </a:r>
            <a:endParaRPr sz="29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7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27"/>
          <p:cNvSpPr txBox="1"/>
          <p:nvPr>
            <p:ph idx="1" type="body"/>
          </p:nvPr>
        </p:nvSpPr>
        <p:spPr>
          <a:xfrm>
            <a:off x="671500" y="1419825"/>
            <a:ext cx="3357300" cy="197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ru" sz="2850">
                <a:solidFill>
                  <a:srgbClr val="1B1B1B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PALFINGER EPSILON </a:t>
            </a:r>
            <a:endParaRPr b="1" sz="2850">
              <a:solidFill>
                <a:srgbClr val="1B1B1B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ru" sz="2850">
                <a:solidFill>
                  <a:srgbClr val="1B1B1B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M110 Z 96</a:t>
            </a:r>
            <a:endParaRPr sz="2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5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24" name="Google Shape;22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76300" y="0"/>
            <a:ext cx="53677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8"/>
          <p:cNvSpPr txBox="1"/>
          <p:nvPr/>
        </p:nvSpPr>
        <p:spPr>
          <a:xfrm>
            <a:off x="281250" y="1289200"/>
            <a:ext cx="8581500" cy="38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ru" sz="1350">
                <a:solidFill>
                  <a:srgbClr val="1B1B1B"/>
                </a:solidFill>
                <a:highlight>
                  <a:srgbClr val="FFFFFF"/>
                </a:highlight>
              </a:rPr>
              <a:t>Гидроманипулятор  PALFINGER EPSILON Q150 Z 95 TR имеет  Z-образную, поперечную (относительно лесовоза) схему складывания.  Применяется для погрузки и разгрузки металлолома, сыпучих материалов и строительного мусора, обеспечивая грузовой момент 138 кНм и максимальный вылет стрелы до 9,5 м.</a:t>
            </a:r>
            <a:endParaRPr b="1" sz="1350">
              <a:solidFill>
                <a:srgbClr val="1B1B1B"/>
              </a:solidFill>
              <a:highlight>
                <a:srgbClr val="FFFFFF"/>
              </a:highlight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1B1B1B"/>
              </a:buClr>
              <a:buSzPts val="1600"/>
              <a:buChar char="●"/>
            </a:pPr>
            <a:r>
              <a:rPr b="1" lang="ru" sz="1350">
                <a:solidFill>
                  <a:srgbClr val="1B1B1B"/>
                </a:solidFill>
                <a:highlight>
                  <a:srgbClr val="FFFFFF"/>
                </a:highlight>
              </a:rPr>
              <a:t>Срок службы металлоконструкции гидроманипулятора 15 лет.</a:t>
            </a:r>
            <a:endParaRPr b="1" sz="1350">
              <a:solidFill>
                <a:srgbClr val="1B1B1B"/>
              </a:solidFill>
              <a:highlight>
                <a:srgbClr val="FFFFFF"/>
              </a:highlight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1600"/>
              <a:buChar char="●"/>
            </a:pPr>
            <a:r>
              <a:rPr b="1" lang="ru" sz="1350">
                <a:solidFill>
                  <a:srgbClr val="1B1B1B"/>
                </a:solidFill>
                <a:highlight>
                  <a:srgbClr val="FFFFFF"/>
                </a:highlight>
              </a:rPr>
              <a:t>Рабочие температуры от -40 до +40.</a:t>
            </a:r>
            <a:endParaRPr b="1" sz="1350">
              <a:solidFill>
                <a:srgbClr val="1B1B1B"/>
              </a:solidFill>
              <a:highlight>
                <a:srgbClr val="FFFFFF"/>
              </a:highlight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1600"/>
              <a:buChar char="●"/>
            </a:pPr>
            <a:r>
              <a:rPr b="1" lang="ru" sz="1350">
                <a:solidFill>
                  <a:srgbClr val="1B1B1B"/>
                </a:solidFill>
                <a:highlight>
                  <a:srgbClr val="FFFFFF"/>
                </a:highlight>
              </a:rPr>
              <a:t>Лакокрасочное покрытие, устойчивое к химическому и физическому воздействию.</a:t>
            </a:r>
            <a:endParaRPr b="1" sz="1350">
              <a:solidFill>
                <a:srgbClr val="1B1B1B"/>
              </a:solidFill>
              <a:highlight>
                <a:srgbClr val="FFFFFF"/>
              </a:highlight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1600"/>
              <a:buChar char="●"/>
            </a:pPr>
            <a:r>
              <a:rPr b="1" lang="ru" sz="1350">
                <a:solidFill>
                  <a:srgbClr val="1B1B1B"/>
                </a:solidFill>
                <a:highlight>
                  <a:srgbClr val="FFFFFF"/>
                </a:highlight>
              </a:rPr>
              <a:t>Литое основание колонны, обеспечивающее высокую надежность гидроманипулятора.</a:t>
            </a:r>
            <a:endParaRPr b="1" sz="1350">
              <a:solidFill>
                <a:srgbClr val="1B1B1B"/>
              </a:solidFill>
              <a:highlight>
                <a:srgbClr val="FFFFFF"/>
              </a:highlight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1600"/>
              <a:buChar char="●"/>
            </a:pPr>
            <a:r>
              <a:rPr b="1" lang="ru" sz="1350">
                <a:solidFill>
                  <a:srgbClr val="1B1B1B"/>
                </a:solidFill>
                <a:highlight>
                  <a:srgbClr val="FFFFFF"/>
                </a:highlight>
              </a:rPr>
              <a:t>Рукава высокого давления (РВД) расположены внутри металлоконструкции гидроманипулятора, что исключает возможность их повреждения.</a:t>
            </a:r>
            <a:endParaRPr b="1" sz="1350">
              <a:solidFill>
                <a:srgbClr val="1B1B1B"/>
              </a:solidFill>
              <a:highlight>
                <a:srgbClr val="FFFFFF"/>
              </a:highlight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1600"/>
              <a:buChar char="●"/>
            </a:pPr>
            <a:r>
              <a:rPr b="1" lang="ru" sz="1350">
                <a:solidFill>
                  <a:srgbClr val="1B1B1B"/>
                </a:solidFill>
                <a:highlight>
                  <a:srgbClr val="FFFFFF"/>
                </a:highlight>
              </a:rPr>
              <a:t>Увеличенная грузоподъёмность за счёт рычажной подвески основной стрелы.</a:t>
            </a:r>
            <a:endParaRPr b="1" sz="1350">
              <a:solidFill>
                <a:srgbClr val="1B1B1B"/>
              </a:solidFill>
              <a:highlight>
                <a:srgbClr val="FFFFFF"/>
              </a:highlight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1600"/>
              <a:buChar char="●"/>
            </a:pPr>
            <a:r>
              <a:rPr b="1" lang="ru" sz="1350">
                <a:solidFill>
                  <a:srgbClr val="1B1B1B"/>
                </a:solidFill>
                <a:highlight>
                  <a:srgbClr val="FFFFFF"/>
                </a:highlight>
              </a:rPr>
              <a:t>Простота в эксплуатации и обслуживании.</a:t>
            </a:r>
            <a:endParaRPr b="1" sz="1350">
              <a:solidFill>
                <a:srgbClr val="1B1B1B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1350">
              <a:solidFill>
                <a:srgbClr val="1B1B1B"/>
              </a:solidFill>
              <a:highlight>
                <a:srgbClr val="FFFFFF"/>
              </a:highlight>
            </a:endParaRPr>
          </a:p>
        </p:txBody>
      </p:sp>
      <p:sp>
        <p:nvSpPr>
          <p:cNvPr id="230" name="Google Shape;230;p28"/>
          <p:cNvSpPr txBox="1"/>
          <p:nvPr/>
        </p:nvSpPr>
        <p:spPr>
          <a:xfrm>
            <a:off x="1293900" y="501550"/>
            <a:ext cx="66294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500"/>
              </a:spcAft>
              <a:buNone/>
            </a:pPr>
            <a:r>
              <a:rPr b="1" lang="ru" sz="2850">
                <a:solidFill>
                  <a:srgbClr val="1B1B1B"/>
                </a:solidFill>
                <a:highlight>
                  <a:srgbClr val="FFFFFF"/>
                </a:highlight>
              </a:rPr>
              <a:t>PALFINGER EPSILON Q150 Z 95 TR</a:t>
            </a:r>
            <a:endParaRPr sz="44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9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29"/>
          <p:cNvSpPr txBox="1"/>
          <p:nvPr>
            <p:ph idx="1" type="body"/>
          </p:nvPr>
        </p:nvSpPr>
        <p:spPr>
          <a:xfrm>
            <a:off x="671500" y="1419825"/>
            <a:ext cx="3357300" cy="197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ru" sz="2850">
                <a:solidFill>
                  <a:srgbClr val="1B1B1B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PALFINGER EPSILON </a:t>
            </a:r>
            <a:endParaRPr b="1" sz="2850">
              <a:solidFill>
                <a:srgbClr val="1B1B1B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ru" sz="2850">
                <a:solidFill>
                  <a:srgbClr val="1B1B1B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Q150 Z 95 TR</a:t>
            </a:r>
            <a:endParaRPr sz="2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5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37" name="Google Shape;23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94075" y="-1"/>
            <a:ext cx="5249937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Google Shape;24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643938"/>
            <a:ext cx="8839205" cy="2829384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30"/>
          <p:cNvSpPr txBox="1"/>
          <p:nvPr/>
        </p:nvSpPr>
        <p:spPr>
          <a:xfrm>
            <a:off x="1373275" y="549300"/>
            <a:ext cx="7191000" cy="4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latin typeface="Lato"/>
                <a:ea typeface="Lato"/>
                <a:cs typeface="Lato"/>
                <a:sym typeface="Lato"/>
              </a:rPr>
              <a:t>РАБОЧИЙ ВЫЛЕТ СТРЕЛЫ ПО РАЗМЕРУ ПОЛУПРИЦЕПА</a:t>
            </a:r>
            <a:endParaRPr b="1" sz="18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5725" y="510350"/>
            <a:ext cx="7348001" cy="80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4938" y="1769950"/>
            <a:ext cx="8154125" cy="210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4"/>
          <p:cNvSpPr txBox="1"/>
          <p:nvPr>
            <p:ph type="title"/>
          </p:nvPr>
        </p:nvSpPr>
        <p:spPr>
          <a:xfrm>
            <a:off x="1020650" y="577450"/>
            <a:ext cx="8017500" cy="361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ru" sz="19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современных условиях рынка транспортировка лома имеет одно из ключевых значений в ломозаготовительной сфере. Эффективность логистики ключевым образом влияет на себестоимость лома. Так же может существовать, как отдельный бизнес.</a:t>
            </a:r>
            <a:endParaRPr b="1" sz="19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ru" sz="19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Завод по производству спецтехники Таурус Моторс представляет несколько решений по данному направлению. Одни из них четырехосный ломовоз на базе шасси Камаз 6540 и Z-образный манипулятор на базе тягача Вольво с полуприцепом для перевозки лома.</a:t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5"/>
          <p:cNvSpPr txBox="1"/>
          <p:nvPr>
            <p:ph idx="1" type="body"/>
          </p:nvPr>
        </p:nvSpPr>
        <p:spPr>
          <a:xfrm>
            <a:off x="86775" y="1065875"/>
            <a:ext cx="3653700" cy="3966000"/>
          </a:xfrm>
          <a:prstGeom prst="rect">
            <a:avLst/>
          </a:prstGeom>
          <a:ln cap="flat" cmpd="sng" w="9525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Ша</a:t>
            </a:r>
            <a:r>
              <a:rPr b="1" lang="ru"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сси КАМАЗ 6540 ЕВРО 5</a:t>
            </a:r>
            <a:endParaRPr b="1" sz="1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000000"/>
                </a:solidFill>
              </a:rPr>
              <a:t>Колесная формула: 8х4</a:t>
            </a:r>
            <a:endParaRPr b="1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000000"/>
                </a:solidFill>
              </a:rPr>
              <a:t>Объем двигателя: 6700 куб.см</a:t>
            </a:r>
            <a:endParaRPr b="1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000000"/>
                </a:solidFill>
              </a:rPr>
              <a:t>Мощность двигателя: 292,4 л.с.</a:t>
            </a:r>
            <a:endParaRPr b="1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000000"/>
                </a:solidFill>
              </a:rPr>
              <a:t>Грузоподъемность: 22000 кг</a:t>
            </a:r>
            <a:endParaRPr b="1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000000"/>
                </a:solidFill>
                <a:highlight>
                  <a:srgbClr val="FFFFFF"/>
                </a:highlight>
              </a:rPr>
              <a:t>ДВС: Cummins ISB6.7 E5 300</a:t>
            </a:r>
            <a:endParaRPr b="1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000000"/>
                </a:solidFill>
                <a:highlight>
                  <a:srgbClr val="FFFFFF"/>
                </a:highlight>
              </a:rPr>
              <a:t>Модель КПП: ZF 9S1315 с NPL</a:t>
            </a:r>
            <a:endParaRPr b="1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000000"/>
                </a:solidFill>
                <a:highlight>
                  <a:srgbClr val="FFFFFF"/>
                </a:highlight>
              </a:rPr>
              <a:t>Топливная аппаратура: BOSCH</a:t>
            </a:r>
            <a:endParaRPr b="1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000000"/>
                </a:solidFill>
                <a:highlight>
                  <a:srgbClr val="FFFFFF"/>
                </a:highlight>
              </a:rPr>
              <a:t>Система нейтрализ. ОГ(AdBlue)</a:t>
            </a:r>
            <a:endParaRPr b="1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>
              <a:solidFill>
                <a:srgbClr val="000000"/>
              </a:solidFill>
            </a:endParaRPr>
          </a:p>
        </p:txBody>
      </p:sp>
      <p:pic>
        <p:nvPicPr>
          <p:cNvPr id="145" name="Google Shape;14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55675" y="1065875"/>
            <a:ext cx="5137026" cy="396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5"/>
          <p:cNvSpPr txBox="1"/>
          <p:nvPr/>
        </p:nvSpPr>
        <p:spPr>
          <a:xfrm>
            <a:off x="1034075" y="232750"/>
            <a:ext cx="7305900" cy="7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ЛОМОВОЗ НА БАЗЕ  КАМАЗ 6540</a:t>
            </a:r>
            <a:endParaRPr b="1" sz="3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6"/>
          <p:cNvSpPr txBox="1"/>
          <p:nvPr>
            <p:ph type="title"/>
          </p:nvPr>
        </p:nvSpPr>
        <p:spPr>
          <a:xfrm>
            <a:off x="460950" y="402900"/>
            <a:ext cx="8222100" cy="85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chemeClr val="dk1"/>
                </a:solidFill>
              </a:rPr>
              <a:t>          </a:t>
            </a:r>
            <a:r>
              <a:rPr b="1" lang="ru" sz="2500">
                <a:solidFill>
                  <a:schemeClr val="dk1"/>
                </a:solidFill>
              </a:rPr>
              <a:t>ЛОМОВОЗНЫЙ КУЗОВ 29 куб.м</a:t>
            </a:r>
            <a:endParaRPr b="1" sz="2500">
              <a:solidFill>
                <a:schemeClr val="dk1"/>
              </a:solidFill>
            </a:endParaRPr>
          </a:p>
        </p:txBody>
      </p:sp>
      <p:pic>
        <p:nvPicPr>
          <p:cNvPr id="152" name="Google Shape;15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025" y="1430513"/>
            <a:ext cx="4409974" cy="3307488"/>
          </a:xfrm>
          <a:prstGeom prst="rect">
            <a:avLst/>
          </a:prstGeom>
          <a:noFill/>
          <a:ln cap="flat" cmpd="sng" w="9525">
            <a:solidFill>
              <a:srgbClr val="1155CC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53" name="Google Shape;15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8" y="1430525"/>
            <a:ext cx="4409968" cy="3307476"/>
          </a:xfrm>
          <a:prstGeom prst="rect">
            <a:avLst/>
          </a:prstGeom>
          <a:noFill/>
          <a:ln cap="flat" cmpd="sng" w="9525">
            <a:solidFill>
              <a:srgbClr val="1155CC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3564" y="1482450"/>
            <a:ext cx="7155674" cy="3661050"/>
          </a:xfrm>
          <a:prstGeom prst="rect">
            <a:avLst/>
          </a:prstGeom>
          <a:noFill/>
          <a:ln cap="flat" cmpd="sng" w="9525">
            <a:solidFill>
              <a:srgbClr val="1155CC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59" name="Google Shape;15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325925"/>
            <a:ext cx="8839200" cy="1031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3938" y="152400"/>
            <a:ext cx="8096125" cy="4838700"/>
          </a:xfrm>
          <a:prstGeom prst="rect">
            <a:avLst/>
          </a:prstGeom>
          <a:noFill/>
          <a:ln cap="flat" cmpd="sng" w="9525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6875" y="1924775"/>
            <a:ext cx="4134325" cy="2775550"/>
          </a:xfrm>
          <a:prstGeom prst="rect">
            <a:avLst/>
          </a:prstGeom>
          <a:noFill/>
          <a:ln cap="flat" cmpd="sng" w="9525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70" name="Google Shape;17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9400" y="124300"/>
            <a:ext cx="6225762" cy="152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54669" y="1924775"/>
            <a:ext cx="3248656" cy="2775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0"/>
          <p:cNvSpPr txBox="1"/>
          <p:nvPr>
            <p:ph type="title"/>
          </p:nvPr>
        </p:nvSpPr>
        <p:spPr>
          <a:xfrm>
            <a:off x="897525" y="148775"/>
            <a:ext cx="4346100" cy="76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chemeClr val="dk1"/>
                </a:solidFill>
              </a:rPr>
              <a:t>Габаритные размеры</a:t>
            </a:r>
            <a:endParaRPr b="1">
              <a:solidFill>
                <a:schemeClr val="dk1"/>
              </a:solidFill>
            </a:endParaRPr>
          </a:p>
        </p:txBody>
      </p:sp>
      <p:pic>
        <p:nvPicPr>
          <p:cNvPr id="177" name="Google Shape;17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745825"/>
            <a:ext cx="8839201" cy="2838425"/>
          </a:xfrm>
          <a:prstGeom prst="rect">
            <a:avLst/>
          </a:prstGeom>
          <a:noFill/>
          <a:ln cap="flat" cmpd="sng" w="9525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78" name="Google Shape;178;p20"/>
          <p:cNvSpPr txBox="1"/>
          <p:nvPr/>
        </p:nvSpPr>
        <p:spPr>
          <a:xfrm>
            <a:off x="5304625" y="148775"/>
            <a:ext cx="3073800" cy="147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Длина общая: 11000 мм</a:t>
            </a:r>
            <a:endParaRPr b="1"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Высота: 3925 мм</a:t>
            </a:r>
            <a:endParaRPr b="1"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Ширина: 2500 мм</a:t>
            </a:r>
            <a:endParaRPr b="1"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1"/>
          <p:cNvSpPr txBox="1"/>
          <p:nvPr>
            <p:ph type="title"/>
          </p:nvPr>
        </p:nvSpPr>
        <p:spPr>
          <a:xfrm>
            <a:off x="2096975" y="230600"/>
            <a:ext cx="6640800" cy="76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chemeClr val="dk1"/>
                </a:solidFill>
              </a:rPr>
              <a:t>Распределение нагрузки по осям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184" name="Google Shape;184;p21"/>
          <p:cNvSpPr txBox="1"/>
          <p:nvPr/>
        </p:nvSpPr>
        <p:spPr>
          <a:xfrm>
            <a:off x="0" y="1710375"/>
            <a:ext cx="1834500" cy="25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latin typeface="Roboto"/>
                <a:ea typeface="Roboto"/>
                <a:cs typeface="Roboto"/>
                <a:sym typeface="Roboto"/>
              </a:rPr>
              <a:t>-на первую ось </a:t>
            </a:r>
            <a:endParaRPr b="1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latin typeface="Roboto"/>
                <a:ea typeface="Roboto"/>
                <a:cs typeface="Roboto"/>
                <a:sym typeface="Roboto"/>
              </a:rPr>
              <a:t>4450</a:t>
            </a:r>
            <a:endParaRPr b="1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latin typeface="Roboto"/>
                <a:ea typeface="Roboto"/>
                <a:cs typeface="Roboto"/>
                <a:sym typeface="Roboto"/>
              </a:rPr>
              <a:t>-на вторую ось 4450</a:t>
            </a:r>
            <a:endParaRPr b="1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latin typeface="Roboto"/>
                <a:ea typeface="Roboto"/>
                <a:cs typeface="Roboto"/>
                <a:sym typeface="Roboto"/>
              </a:rPr>
              <a:t>-на третью ось</a:t>
            </a:r>
            <a:endParaRPr b="1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latin typeface="Roboto"/>
                <a:ea typeface="Roboto"/>
                <a:cs typeface="Roboto"/>
                <a:sym typeface="Roboto"/>
              </a:rPr>
              <a:t>9357</a:t>
            </a:r>
            <a:endParaRPr b="1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latin typeface="Roboto"/>
                <a:ea typeface="Roboto"/>
                <a:cs typeface="Roboto"/>
                <a:sym typeface="Roboto"/>
              </a:rPr>
              <a:t>-на четвертую ось</a:t>
            </a:r>
            <a:endParaRPr b="1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latin typeface="Roboto"/>
                <a:ea typeface="Roboto"/>
                <a:cs typeface="Roboto"/>
                <a:sym typeface="Roboto"/>
              </a:rPr>
              <a:t>9357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85" name="Google Shape;18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86900" y="1150700"/>
            <a:ext cx="7004703" cy="37498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